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8" r:id="rId3"/>
    <p:sldId id="260" r:id="rId4"/>
    <p:sldId id="262" r:id="rId5"/>
    <p:sldId id="267" r:id="rId6"/>
    <p:sldId id="268" r:id="rId7"/>
    <p:sldId id="265" r:id="rId8"/>
    <p:sldId id="271" r:id="rId9"/>
    <p:sldId id="266" r:id="rId10"/>
    <p:sldId id="261" r:id="rId11"/>
    <p:sldId id="269" r:id="rId12"/>
    <p:sldId id="263" r:id="rId13"/>
    <p:sldId id="264" r:id="rId14"/>
    <p:sldId id="270"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72" autoAdjust="0"/>
  </p:normalViewPr>
  <p:slideViewPr>
    <p:cSldViewPr>
      <p:cViewPr>
        <p:scale>
          <a:sx n="71" d="100"/>
          <a:sy n="71" d="100"/>
        </p:scale>
        <p:origin x="-1944"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Number of </a:t>
            </a:r>
            <a:r>
              <a:rPr lang="en-GB" dirty="0"/>
              <a:t>points of random noise to percentage of unsuccessfully</a:t>
            </a:r>
            <a:r>
              <a:rPr lang="en-GB" baseline="0" dirty="0"/>
              <a:t> tested points</a:t>
            </a:r>
            <a:endParaRPr lang="en-GB" dirty="0"/>
          </a:p>
        </c:rich>
      </c:tx>
      <c:layout/>
    </c:title>
    <c:plotArea>
      <c:layout/>
      <c:lineChart>
        <c:grouping val="standard"/>
        <c:ser>
          <c:idx val="0"/>
          <c:order val="0"/>
          <c:tx>
            <c:strRef>
              <c:f>Sheet1!$B$1</c:f>
              <c:strCache>
                <c:ptCount val="1"/>
                <c:pt idx="0">
                  <c:v>Unsuccessful Blue Points (%)</c:v>
                </c:pt>
              </c:strCache>
            </c:strRef>
          </c:tx>
          <c:cat>
            <c:numRef>
              <c:f>Sheet1!$A$2:$A$8</c:f>
              <c:numCache>
                <c:formatCode>General</c:formatCode>
                <c:ptCount val="7"/>
                <c:pt idx="0">
                  <c:v>20</c:v>
                </c:pt>
                <c:pt idx="1">
                  <c:v>30</c:v>
                </c:pt>
                <c:pt idx="2">
                  <c:v>40</c:v>
                </c:pt>
                <c:pt idx="3">
                  <c:v>50</c:v>
                </c:pt>
                <c:pt idx="4">
                  <c:v>60</c:v>
                </c:pt>
                <c:pt idx="5">
                  <c:v>70</c:v>
                </c:pt>
                <c:pt idx="6">
                  <c:v>80</c:v>
                </c:pt>
              </c:numCache>
            </c:numRef>
          </c:cat>
          <c:val>
            <c:numRef>
              <c:f>Sheet1!$B$2:$B$8</c:f>
              <c:numCache>
                <c:formatCode>General</c:formatCode>
                <c:ptCount val="7"/>
                <c:pt idx="0">
                  <c:v>18</c:v>
                </c:pt>
                <c:pt idx="1">
                  <c:v>24</c:v>
                </c:pt>
                <c:pt idx="2">
                  <c:v>20</c:v>
                </c:pt>
                <c:pt idx="3">
                  <c:v>24</c:v>
                </c:pt>
                <c:pt idx="4">
                  <c:v>26</c:v>
                </c:pt>
                <c:pt idx="5">
                  <c:v>30</c:v>
                </c:pt>
                <c:pt idx="6">
                  <c:v>30</c:v>
                </c:pt>
              </c:numCache>
            </c:numRef>
          </c:val>
        </c:ser>
        <c:ser>
          <c:idx val="1"/>
          <c:order val="1"/>
          <c:tx>
            <c:strRef>
              <c:f>Sheet1!$C$1</c:f>
              <c:strCache>
                <c:ptCount val="1"/>
                <c:pt idx="0">
                  <c:v>Unsuccessful Red Points (%)</c:v>
                </c:pt>
              </c:strCache>
            </c:strRef>
          </c:tx>
          <c:cat>
            <c:numRef>
              <c:f>Sheet1!$A$2:$A$8</c:f>
              <c:numCache>
                <c:formatCode>General</c:formatCode>
                <c:ptCount val="7"/>
                <c:pt idx="0">
                  <c:v>20</c:v>
                </c:pt>
                <c:pt idx="1">
                  <c:v>30</c:v>
                </c:pt>
                <c:pt idx="2">
                  <c:v>40</c:v>
                </c:pt>
                <c:pt idx="3">
                  <c:v>50</c:v>
                </c:pt>
                <c:pt idx="4">
                  <c:v>60</c:v>
                </c:pt>
                <c:pt idx="5">
                  <c:v>70</c:v>
                </c:pt>
                <c:pt idx="6">
                  <c:v>80</c:v>
                </c:pt>
              </c:numCache>
            </c:numRef>
          </c:cat>
          <c:val>
            <c:numRef>
              <c:f>Sheet1!$C$2:$C$8</c:f>
              <c:numCache>
                <c:formatCode>General</c:formatCode>
                <c:ptCount val="7"/>
                <c:pt idx="0">
                  <c:v>13</c:v>
                </c:pt>
                <c:pt idx="1">
                  <c:v>27</c:v>
                </c:pt>
                <c:pt idx="2">
                  <c:v>33</c:v>
                </c:pt>
                <c:pt idx="3">
                  <c:v>30</c:v>
                </c:pt>
                <c:pt idx="4">
                  <c:v>30</c:v>
                </c:pt>
                <c:pt idx="5">
                  <c:v>35</c:v>
                </c:pt>
                <c:pt idx="6">
                  <c:v>33</c:v>
                </c:pt>
              </c:numCache>
            </c:numRef>
          </c:val>
        </c:ser>
        <c:marker val="1"/>
        <c:axId val="76039296"/>
        <c:axId val="76041216"/>
      </c:lineChart>
      <c:catAx>
        <c:axId val="76039296"/>
        <c:scaling>
          <c:orientation val="minMax"/>
        </c:scaling>
        <c:axPos val="b"/>
        <c:title>
          <c:tx>
            <c:rich>
              <a:bodyPr/>
              <a:lstStyle/>
              <a:p>
                <a:pPr>
                  <a:defRPr/>
                </a:pPr>
                <a:r>
                  <a:rPr lang="en-GB"/>
                  <a:t>Number of points of random noise (for each colour)</a:t>
                </a:r>
              </a:p>
            </c:rich>
          </c:tx>
          <c:layout/>
        </c:title>
        <c:numFmt formatCode="General" sourceLinked="1"/>
        <c:tickLblPos val="nextTo"/>
        <c:crossAx val="76041216"/>
        <c:crosses val="autoZero"/>
        <c:auto val="1"/>
        <c:lblAlgn val="ctr"/>
        <c:lblOffset val="100"/>
      </c:catAx>
      <c:valAx>
        <c:axId val="76041216"/>
        <c:scaling>
          <c:orientation val="minMax"/>
        </c:scaling>
        <c:axPos val="l"/>
        <c:majorGridlines/>
        <c:numFmt formatCode="General" sourceLinked="1"/>
        <c:tickLblPos val="nextTo"/>
        <c:crossAx val="76039296"/>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A4E38-6FDA-4711-A128-C9F67880A907}" type="datetimeFigureOut">
              <a:rPr lang="en-GB" smtClean="0"/>
              <a:pPr/>
              <a:t>17/04/2012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5B515-1A4A-4601-B579-EF459EA74B6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Today’s presentation aims to give an insight into the k-nearest neighbour algorithm and condensed nearest neighbour data reduction method. It will also list some of the disadvantages of </a:t>
            </a:r>
            <a:r>
              <a:rPr lang="en-GB" baseline="0" dirty="0" err="1" smtClean="0"/>
              <a:t>kNN</a:t>
            </a:r>
            <a:r>
              <a:rPr lang="en-GB" baseline="0" dirty="0" smtClean="0"/>
              <a:t>, give some suggestions on how to choose a suitable parameter k for the algorithm, explain some of the inner workings of cross validation tests, and also briefly investigate the effects of noise.</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0" dirty="0" smtClean="0"/>
              <a:t>CNN</a:t>
            </a:r>
            <a:r>
              <a:rPr lang="en-GB" i="0" baseline="0" dirty="0" smtClean="0"/>
              <a:t> for data reduction is an iterative process.</a:t>
            </a:r>
          </a:p>
          <a:p>
            <a:endParaRPr lang="en-GB" i="0" baseline="0" dirty="0" smtClean="0"/>
          </a:p>
          <a:p>
            <a:r>
              <a:rPr lang="en-GB" i="0" baseline="0" dirty="0" smtClean="0"/>
              <a:t>We start by taking the training set of all examples </a:t>
            </a:r>
            <a:r>
              <a:rPr lang="en-GB" dirty="0" smtClean="0"/>
              <a:t>without outliers</a:t>
            </a:r>
            <a:r>
              <a:rPr lang="en-GB" i="0" baseline="0" dirty="0" smtClean="0"/>
              <a:t> and giving the individual elements some sort of order. Let X be the training set and P be what we call “the set of prototypes”. We then scan all elements of X and move individual elements to P if their nearest prototype (their nearest element from P) has a different class label.</a:t>
            </a:r>
          </a:p>
          <a:p>
            <a:endParaRPr lang="en-GB"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Starting with </a:t>
            </a:r>
            <a:r>
              <a:rPr lang="en-GB" sz="1200" b="0" i="0" kern="1200" baseline="0" dirty="0" smtClean="0">
                <a:solidFill>
                  <a:schemeClr val="tx1"/>
                </a:solidFill>
                <a:latin typeface="+mn-lt"/>
                <a:ea typeface="+mn-ea"/>
                <a:cs typeface="+mn-cs"/>
              </a:rPr>
              <a:t>P</a:t>
            </a:r>
            <a:r>
              <a:rPr lang="en-GB" sz="1200" b="0" i="0" kern="1200" dirty="0" smtClean="0">
                <a:solidFill>
                  <a:schemeClr val="tx1"/>
                </a:solidFill>
                <a:latin typeface="+mn-lt"/>
                <a:ea typeface="+mn-ea"/>
                <a:cs typeface="+mn-cs"/>
              </a:rPr>
              <a:t>={x</a:t>
            </a:r>
            <a:r>
              <a:rPr lang="en-GB" sz="1200" b="0" i="0" kern="1200" baseline="-25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a:t>
            </a:r>
            <a:r>
              <a:rPr lang="en-GB" sz="1200" b="0" i="0" kern="1200" baseline="0" dirty="0" smtClean="0">
                <a:solidFill>
                  <a:schemeClr val="tx1"/>
                </a:solidFill>
                <a:latin typeface="+mn-lt"/>
                <a:ea typeface="+mn-ea"/>
                <a:cs typeface="+mn-cs"/>
              </a:rPr>
              <a:t> we then repeat this algorithm until no more prototypes are added to 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latin typeface="+mn-lt"/>
                <a:ea typeface="+mn-ea"/>
                <a:cs typeface="+mn-cs"/>
              </a:rPr>
              <a:t>We then describe a point as “absorbed” if it is not a prototype, and call a point an “outlier” if none of its k nearest points share the same class.</a:t>
            </a:r>
            <a:endParaRPr lang="en-GB"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University of Leicester applet,</a:t>
            </a:r>
            <a:r>
              <a:rPr lang="en-GB" baseline="0" dirty="0" smtClean="0"/>
              <a:t> prototypes are displayed as squares, outliers are denoted as crosses and absorbed points appear as empty circles.</a:t>
            </a:r>
          </a:p>
          <a:p>
            <a:endParaRPr lang="en-GB" baseline="0" dirty="0" smtClean="0"/>
          </a:p>
          <a:p>
            <a:r>
              <a:rPr lang="en-GB" baseline="0" dirty="0" smtClean="0"/>
              <a:t>The absorbed points and outliers are no longer part of the training set, and so are not used in classification tasks, mapping or tests, such as cross-validation. Only the prototypes are used – these points now represent the whole of the initial data set.</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an example of what a training space looks like before</a:t>
            </a:r>
            <a:r>
              <a:rPr lang="en-GB" baseline="0" dirty="0" smtClean="0"/>
              <a:t> and after reduction. From here we can perform 1NN, the nearest neighbour algorithm, on the condensed data set and achieve almost identical classification results to that which would have been achieved with the original data set.</a:t>
            </a:r>
          </a:p>
        </p:txBody>
      </p:sp>
      <p:sp>
        <p:nvSpPr>
          <p:cNvPr id="4" name="Slide Number Placeholder 3"/>
          <p:cNvSpPr>
            <a:spLocks noGrp="1"/>
          </p:cNvSpPr>
          <p:nvPr>
            <p:ph type="sldNum" sz="quarter" idx="10"/>
          </p:nvPr>
        </p:nvSpPr>
        <p:spPr/>
        <p:txBody>
          <a:bodyPr/>
          <a:lstStyle/>
          <a:p>
            <a:fld id="{2155B515-1A4A-4601-B579-EF459EA74B6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summary,</a:t>
            </a:r>
            <a:r>
              <a:rPr lang="en-GB" baseline="0" dirty="0" smtClean="0"/>
              <a:t> </a:t>
            </a:r>
            <a:r>
              <a:rPr lang="en-GB" baseline="0" dirty="0" err="1" smtClean="0"/>
              <a:t>kNN</a:t>
            </a:r>
            <a:r>
              <a:rPr lang="en-GB" baseline="0" dirty="0" smtClean="0"/>
              <a:t> classifies unknown instances based on a majority vote of the k nearest examples from the training set. The most frequent class label amongst these k nearest examples is then assigned to our unknown instance.</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CNN, the condensed nearest neighbour rule for data reduction, reduces the data</a:t>
            </a:r>
            <a:r>
              <a:rPr lang="en-GB" baseline="0" dirty="0" smtClean="0"/>
              <a:t> set to a condensed data set.</a:t>
            </a:r>
          </a:p>
          <a:p>
            <a:endParaRPr lang="en-GB" baseline="0" dirty="0" smtClean="0"/>
          </a:p>
          <a:p>
            <a:r>
              <a:rPr lang="en-GB" baseline="0" dirty="0" smtClean="0"/>
              <a:t>It labels points as either prototypes, outliers or absorbed points.</a:t>
            </a:r>
          </a:p>
          <a:p>
            <a:endParaRPr lang="en-GB" baseline="0" dirty="0" smtClean="0"/>
          </a:p>
          <a:p>
            <a:r>
              <a:rPr lang="en-GB" baseline="0" dirty="0" smtClean="0"/>
              <a:t>Only prototypes are used in classification tasks, validation tests and maps, as they are considered to be more or less representative of all of the points in the initial data set.</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a:t>
            </a:r>
            <a:r>
              <a:rPr lang="en-GB" baseline="0" dirty="0" smtClean="0"/>
              <a:t> more information on the k-nearest neighbour algorithm or the condensed nearest neighbour data reduction method, here are various references that were used to create this presentation. Thank you.</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k-nearest</a:t>
            </a:r>
            <a:r>
              <a:rPr lang="en-GB" baseline="0" dirty="0" smtClean="0"/>
              <a:t> neighbour algorithm, </a:t>
            </a:r>
            <a:r>
              <a:rPr lang="en-GB" dirty="0" smtClean="0"/>
              <a:t>or </a:t>
            </a:r>
            <a:r>
              <a:rPr lang="en-GB" dirty="0" err="1" smtClean="0"/>
              <a:t>kNN</a:t>
            </a:r>
            <a:r>
              <a:rPr lang="en-GB" dirty="0" smtClean="0"/>
              <a:t>, is one of the simplest classification algorithms and is therefore very easy to understand.</a:t>
            </a:r>
          </a:p>
          <a:p>
            <a:endParaRPr lang="en-GB" dirty="0" smtClean="0"/>
          </a:p>
          <a:p>
            <a:r>
              <a:rPr lang="en-GB" dirty="0" smtClean="0"/>
              <a:t>Given a training set, we can use </a:t>
            </a:r>
            <a:r>
              <a:rPr lang="en-GB" dirty="0" err="1" smtClean="0"/>
              <a:t>kNN</a:t>
            </a:r>
            <a:r>
              <a:rPr lang="en-GB" dirty="0" smtClean="0"/>
              <a:t> </a:t>
            </a:r>
            <a:r>
              <a:rPr lang="en-GB" baseline="0" dirty="0" smtClean="0"/>
              <a:t>to predict the class of a previously unseen instance by comparing it to other points in the space.</a:t>
            </a:r>
          </a:p>
          <a:p>
            <a:endParaRPr lang="en-GB" baseline="0" dirty="0" smtClean="0"/>
          </a:p>
          <a:p>
            <a:r>
              <a:rPr lang="en-GB" baseline="0" dirty="0" smtClean="0"/>
              <a:t>The classification of the unknown instance is done by finding the distance or similarity between itself and already known points in the training set. We then classify the instance based on the k closest training examples. The idea behind the algorithm is that two points which are close together or similar are more likely to belong to the same class than those which are further apart.</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Here</a:t>
            </a:r>
            <a:r>
              <a:rPr lang="en-GB" baseline="0" dirty="0" smtClean="0"/>
              <a:t> is an example generated by the University of Leicester’s online “KNN and Potential Energy” applet. There are 40 points in the red cluster, 40 points in the blue cluster, and 20 points of random noise for each colour.</a:t>
            </a:r>
          </a:p>
          <a:p>
            <a:endParaRPr lang="en-GB" baseline="0" dirty="0" smtClean="0"/>
          </a:p>
          <a:p>
            <a:r>
              <a:rPr lang="en-GB" baseline="0" dirty="0" smtClean="0"/>
              <a:t>Let’s say that the red cluster are “dogs” and the blue cluster are “ducks”. If a previously unseen instance is projected into the space, how can we tell if this is a dog or a duck based solely on the attributes that we know from our training set? Let’s introduce a new point, highlighted in yellow. Is this a dog or a duck?</a:t>
            </a:r>
          </a:p>
          <a:p>
            <a:endParaRPr lang="en-GB" baseline="0" dirty="0" smtClean="0"/>
          </a:p>
          <a:p>
            <a:r>
              <a:rPr lang="en-GB" baseline="0" dirty="0" smtClean="0"/>
              <a:t>In the k-nearest neighbour algorithm, k is a user defined parameter, where k is a positive integer, usually small. Let’s choose k=1. In this case we refer to 1NN as the nearest neighbour algorithm.</a:t>
            </a:r>
          </a:p>
          <a:p>
            <a:endParaRPr lang="en-GB" baseline="0" dirty="0" smtClean="0"/>
          </a:p>
          <a:p>
            <a:r>
              <a:rPr lang="en-GB" baseline="0" dirty="0" smtClean="0"/>
              <a:t>The nearest neighbour algorithm is fairly straightforward: Find the nearest neighbour to the unknown instance in the space, and classify the unknown instance with the same class. Clearly, the closest instance is the blue point just below, so we therefore classify our new point blue: The previously unseen instance is a duck.</a:t>
            </a:r>
          </a:p>
          <a:p>
            <a:endParaRPr lang="en-GB" baseline="0" dirty="0" smtClean="0"/>
          </a:p>
          <a:p>
            <a:r>
              <a:rPr lang="en-GB" baseline="0" dirty="0" smtClean="0"/>
              <a:t>Unfortunately, as we can see from this diagram, the k-nearest neighbour algorithm is sensitive to nearby data points, making it vulnerable to interference from noise. We will investigate this further later.</a:t>
            </a:r>
          </a:p>
          <a:p>
            <a:endParaRPr lang="en-GB" baseline="0" dirty="0" smtClean="0"/>
          </a:p>
          <a:p>
            <a:r>
              <a:rPr lang="en-GB" baseline="0" dirty="0" smtClean="0"/>
              <a:t>So what about for larger values of k? Let k=2. The 2 nearest neighbours are shown within the grey circle. We have a tie! 2NN cannot classify our previously unseen instance. For binary classification problems, where we try and decide whether something is one thing or the other, it helps to choose a k which is odd to avoid this problem.</a:t>
            </a:r>
          </a:p>
          <a:p>
            <a:endParaRPr lang="en-GB" dirty="0" smtClean="0"/>
          </a:p>
          <a:p>
            <a:r>
              <a:rPr lang="en-GB" dirty="0" smtClean="0"/>
              <a:t>For k = 3, two</a:t>
            </a:r>
            <a:r>
              <a:rPr lang="en-GB" baseline="0" dirty="0" smtClean="0"/>
              <a:t> of the nearest points are blue and one is red, so we would classify this as blue as there are more of them.</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a:t>
            </a:r>
            <a:r>
              <a:rPr lang="en-GB" baseline="0" dirty="0" smtClean="0"/>
              <a:t> of the main disadvantages of </a:t>
            </a:r>
            <a:r>
              <a:rPr lang="en-GB" baseline="0" dirty="0" err="1" smtClean="0"/>
              <a:t>kNN</a:t>
            </a:r>
            <a:r>
              <a:rPr lang="en-GB" baseline="0" dirty="0" smtClean="0"/>
              <a:t> is that the class with the larger number of examples has a bigger influence when it comes to classification. The idea of assigning weights according to the respective distances between the unknown instance and each of its k-nearest neighbours helps to eliminate this issue.</a:t>
            </a:r>
          </a:p>
          <a:p>
            <a:endParaRPr lang="en-GB" baseline="0" dirty="0" smtClean="0"/>
          </a:p>
          <a:p>
            <a:r>
              <a:rPr lang="en-GB" baseline="0" dirty="0" smtClean="0"/>
              <a:t>Another disadvantage is that although computing the distances between our previously unseen instance and all of the respective classified points in the training space is easily done, it becomes increasingly more computationally intensive as the size of the training set grows.</a:t>
            </a:r>
          </a:p>
        </p:txBody>
      </p:sp>
      <p:sp>
        <p:nvSpPr>
          <p:cNvPr id="4" name="Slide Number Placeholder 3"/>
          <p:cNvSpPr>
            <a:spLocks noGrp="1"/>
          </p:cNvSpPr>
          <p:nvPr>
            <p:ph type="sldNum" sz="quarter" idx="10"/>
          </p:nvPr>
        </p:nvSpPr>
        <p:spPr/>
        <p:txBody>
          <a:bodyPr/>
          <a:lstStyle/>
          <a:p>
            <a:fld id="{2155B515-1A4A-4601-B579-EF459EA74B6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Choosing a suitable k is</a:t>
            </a:r>
            <a:r>
              <a:rPr lang="en-GB" baseline="0" dirty="0" smtClean="0"/>
              <a:t> both an art and a science. Both low and high values of k have their own advantages. For example, high values of k are less susceptible to noise than lower values. However, the optimal value of k largely depends on the data in the training set.</a:t>
            </a:r>
          </a:p>
          <a:p>
            <a:endParaRPr lang="en-GB" baseline="0" dirty="0" smtClean="0"/>
          </a:p>
          <a:p>
            <a:r>
              <a:rPr lang="en-GB" baseline="0" dirty="0" smtClean="0"/>
              <a:t>Cross-validation tests are one of the many techniques used to select a k. The University of Leicester “KNN and Potential Energy” applet performs a leave-one-out cross-validation test, which means that an individual known point is effectively eliminated from the training set, considered as an unknown instance and then reclassified according to its k nearest neighbours. This is repeated for all of the data points in the training space. Better choices of k would be those which minimise the number of incorrectly validated points.</a:t>
            </a:r>
          </a:p>
        </p:txBody>
      </p:sp>
      <p:sp>
        <p:nvSpPr>
          <p:cNvPr id="4" name="Slide Number Placeholder 3"/>
          <p:cNvSpPr>
            <a:spLocks noGrp="1"/>
          </p:cNvSpPr>
          <p:nvPr>
            <p:ph type="sldNum" sz="quarter" idx="10"/>
          </p:nvPr>
        </p:nvSpPr>
        <p:spPr/>
        <p:txBody>
          <a:bodyPr/>
          <a:lstStyle/>
          <a:p>
            <a:fld id="{2155B515-1A4A-4601-B579-EF459EA74B6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figure of our earlier data. Let’s see what happens to the figure after it has been cross-validated. This particular figure uses the applet’s default</a:t>
            </a:r>
            <a:r>
              <a:rPr lang="en-GB" baseline="0" dirty="0" smtClean="0"/>
              <a:t> value of k=3.</a:t>
            </a:r>
          </a:p>
          <a:p>
            <a:endParaRPr lang="en-GB" baseline="0" dirty="0" smtClean="0"/>
          </a:p>
          <a:p>
            <a:r>
              <a:rPr lang="en-GB" baseline="0" dirty="0" smtClean="0"/>
              <a:t>The large circles indicate the points which have been incorrectly validated. We would tend to assume that these incorrectly validated points are either outliers or noise.</a:t>
            </a:r>
          </a:p>
          <a:p>
            <a:endParaRPr lang="en-GB" baseline="0" dirty="0" smtClean="0"/>
          </a:p>
          <a:p>
            <a:r>
              <a:rPr lang="en-GB" baseline="0" dirty="0" smtClean="0"/>
              <a:t>8 red points were incorrectly validated and are shown as the 8 large blue circles, and similarly the 11 large red circles are incorrectly validated points that are currently classed as blue in the training set. As there are 60 points of each colour in the training space, this works out to 13.33% and 18.33% incorrectly validated points for red and blue respectively. The University of Leicester “KNN and Potential Energy” applet conveniently displays a rounded percentage of incorrectly validated points in its bottom right-hand corner. It is these numbers that we would want to minimise.</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investigate further</a:t>
            </a:r>
            <a:r>
              <a:rPr lang="en-GB" baseline="0" dirty="0" smtClean="0"/>
              <a:t> the effect that noise ha</a:t>
            </a:r>
            <a:r>
              <a:rPr lang="en-GB" baseline="0" dirty="0" smtClean="0">
                <a:solidFill>
                  <a:srgbClr val="FF0000"/>
                </a:solidFill>
              </a:rPr>
              <a:t>s</a:t>
            </a:r>
            <a:r>
              <a:rPr lang="en-GB" baseline="0" dirty="0" smtClean="0"/>
              <a:t> on </a:t>
            </a:r>
            <a:r>
              <a:rPr lang="en-GB" baseline="0" dirty="0" err="1" smtClean="0"/>
              <a:t>kNN</a:t>
            </a:r>
            <a:r>
              <a:rPr lang="en-GB" baseline="0" dirty="0" smtClean="0"/>
              <a:t>.</a:t>
            </a:r>
          </a:p>
          <a:p>
            <a:endParaRPr lang="en-GB" baseline="0" dirty="0" smtClean="0"/>
          </a:p>
          <a:p>
            <a:r>
              <a:rPr lang="en-GB" baseline="0" dirty="0" smtClean="0"/>
              <a:t>Keeping k at the applet’s default value of 3, we can add noise and carry out data validation tests to see how this affects the amount of incorrectly validated points.</a:t>
            </a:r>
          </a:p>
          <a:p>
            <a:endParaRPr lang="en-GB" baseline="0" dirty="0" smtClean="0"/>
          </a:p>
          <a:p>
            <a:r>
              <a:rPr lang="en-GB" baseline="0" dirty="0" smtClean="0"/>
              <a:t>Here is our earlier diagram once again. There are currently 40 points in the red cluster, 40 points in the blue cluster and 20 points of noise for each. What happens to the number of incorrectly validated points as noise increases?</a:t>
            </a:r>
          </a:p>
          <a:p>
            <a:endParaRPr lang="en-GB" baseline="0" dirty="0" smtClean="0"/>
          </a:p>
          <a:p>
            <a:r>
              <a:rPr lang="en-GB" baseline="0" dirty="0" smtClean="0"/>
              <a:t>Look at the percentage of failures in the bottom right hand corner as we cycle through the varying levels of noise. You will see that they increase at every level.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table summarising the</a:t>
            </a:r>
            <a:r>
              <a:rPr lang="en-GB" baseline="0" dirty="0" smtClean="0"/>
              <a:t> effect for various levels of noise.</a:t>
            </a:r>
          </a:p>
          <a:p>
            <a:endParaRPr lang="en-GB" baseline="0" dirty="0" smtClean="0"/>
          </a:p>
          <a:p>
            <a:r>
              <a:rPr lang="en-GB" baseline="0" dirty="0" smtClean="0"/>
              <a:t>The corresponding graph shows a correlation between the number of points of random noise and the number of incorrectly validated points for each colour.</a:t>
            </a:r>
          </a:p>
          <a:p>
            <a:endParaRPr lang="en-GB" baseline="0" dirty="0" smtClean="0"/>
          </a:p>
          <a:p>
            <a:r>
              <a:rPr lang="en-GB" baseline="0" dirty="0" smtClean="0"/>
              <a:t>The Pearson product-moment correlation coefficient for the number of unsuccessfully tested red points is 0.7601 and for unsuccessfully tested blue points is 0.8755, so we say that there is a strong correlation between noise and the number of unsuccessfully tested points for each colour respectively.</a:t>
            </a:r>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CNN data reduction method is also known as the condensed nearest neighbour rule</a:t>
            </a:r>
            <a:r>
              <a:rPr lang="en-GB" baseline="0" dirty="0" smtClean="0"/>
              <a:t> and with good reason</a:t>
            </a:r>
            <a:r>
              <a:rPr lang="en-GB" dirty="0" smtClean="0"/>
              <a:t>. The</a:t>
            </a:r>
            <a:r>
              <a:rPr lang="en-GB" baseline="0" dirty="0" smtClean="0"/>
              <a:t> purpose of this method is to be able to approximate the nearest neighbour algorithm, 1NN, with a smaller, more representative set of data points.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55B515-1A4A-4601-B579-EF459EA74B6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43107-90AE-4E7B-9F53-6E3948C95AEF}"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43107-90AE-4E7B-9F53-6E3948C95AE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543107-90AE-4E7B-9F53-6E3948C95AEF}" type="slidenum">
              <a:rPr lang="en-GB" smtClean="0"/>
              <a:pPr/>
              <a:t>‹#›</a:t>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9E3EA7-655F-42BF-B077-5C511EB9D2AC}" type="datetimeFigureOut">
              <a:rPr lang="en-GB" smtClean="0"/>
              <a:pPr/>
              <a:t>17/04/2012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43107-90AE-4E7B-9F53-6E3948C95AEF}"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59E3EA7-655F-42BF-B077-5C511EB9D2AC}" type="datetimeFigureOut">
              <a:rPr lang="en-GB" smtClean="0"/>
              <a:pPr/>
              <a:t>17/04/2012</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97543107-90AE-4E7B-9F53-6E3948C95AE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59E3EA7-655F-42BF-B077-5C511EB9D2AC}" type="datetimeFigureOut">
              <a:rPr lang="en-GB" smtClean="0"/>
              <a:pPr/>
              <a:t>17/04/2012</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7543107-90AE-4E7B-9F53-6E3948C95AE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thruBlk="1"/>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lkozma.net/knn2.pdf" TargetMode="External"/><Relationship Id="rId3" Type="http://schemas.openxmlformats.org/officeDocument/2006/relationships/hyperlink" Target="http://www.saylor.org/site/wp-content/uploads/2011/02/Wikipedia-k-Nearest-Neighbor-Algorithm.pdf" TargetMode="External"/><Relationship Id="rId7" Type="http://schemas.openxmlformats.org/officeDocument/2006/relationships/hyperlink" Target="http://www.youtube.com/watch?v=4ObVzTuFiv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robots.ox.ac.uk/~dclaus/cameraloc/samples/nearestneighbour.ppt" TargetMode="External"/><Relationship Id="rId5" Type="http://schemas.openxmlformats.org/officeDocument/2006/relationships/hyperlink" Target="http://videolectures.net/aaai07_bosch_knnc/" TargetMode="External"/><Relationship Id="rId4" Type="http://schemas.openxmlformats.org/officeDocument/2006/relationships/hyperlink" Target="http://www.math.le.ac.uk/people/ag153/homepage/KNN/KNN3.html" TargetMode="External"/><Relationship Id="rId9" Type="http://schemas.openxmlformats.org/officeDocument/2006/relationships/hyperlink" Target="http://www.fon.hum.uva.nl/praat/manual/kNN_classifiers_1__What_is_a_kNN_classifier_.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projectrhea.org/rhea/images/5/58/KNN_Old_Kiwi.jpg"/>
          <p:cNvPicPr>
            <a:picLocks noChangeAspect="1" noChangeArrowheads="1"/>
          </p:cNvPicPr>
          <p:nvPr/>
        </p:nvPicPr>
        <p:blipFill>
          <a:blip r:embed="rId3" cstate="print"/>
          <a:srcRect/>
          <a:stretch>
            <a:fillRect/>
          </a:stretch>
        </p:blipFill>
        <p:spPr bwMode="auto">
          <a:xfrm>
            <a:off x="5868144" y="548680"/>
            <a:ext cx="2566003" cy="2376264"/>
          </a:xfrm>
          <a:prstGeom prst="rect">
            <a:avLst/>
          </a:prstGeom>
          <a:noFill/>
          <a:ln w="34925">
            <a:noFill/>
          </a:ln>
          <a:effectLst>
            <a:outerShdw blurRad="225425" dist="50800" dir="5220000" algn="ctr">
              <a:srgbClr val="000000">
                <a:alpha val="33000"/>
              </a:srgbClr>
            </a:outerShdw>
          </a:effectLst>
          <a:scene3d>
            <a:camera prst="perspectiveFront" fov="3300000">
              <a:rot lat="20920165" lon="1974180" rev="21210165"/>
            </a:camera>
            <a:lightRig rig="harsh" dir="t">
              <a:rot lat="0" lon="0" rev="3000000"/>
            </a:lightRig>
          </a:scene3d>
          <a:sp3d extrusionH="254000" contourW="19050">
            <a:bevelT w="82550" h="44450" prst="angle"/>
            <a:bevelB w="82550" h="44450" prst="angle"/>
            <a:contourClr>
              <a:srgbClr val="FFFFFF"/>
            </a:contourClr>
          </a:sp3d>
        </p:spPr>
      </p:pic>
      <p:sp>
        <p:nvSpPr>
          <p:cNvPr id="2" name="Title 1"/>
          <p:cNvSpPr>
            <a:spLocks noGrp="1"/>
          </p:cNvSpPr>
          <p:nvPr>
            <p:ph type="ctrTitle"/>
          </p:nvPr>
        </p:nvSpPr>
        <p:spPr/>
        <p:txBody>
          <a:bodyPr/>
          <a:lstStyle/>
          <a:p>
            <a:r>
              <a:rPr lang="en-GB" dirty="0" err="1" smtClean="0"/>
              <a:t>kNN</a:t>
            </a:r>
            <a:r>
              <a:rPr lang="en-GB" dirty="0" smtClean="0"/>
              <a:t> algorithm and CNN data reduction</a:t>
            </a:r>
            <a:endParaRPr lang="en-GB" dirty="0"/>
          </a:p>
        </p:txBody>
      </p:sp>
      <p:sp>
        <p:nvSpPr>
          <p:cNvPr id="3" name="Subtitle 2"/>
          <p:cNvSpPr>
            <a:spLocks noGrp="1"/>
          </p:cNvSpPr>
          <p:nvPr>
            <p:ph type="subTitle" idx="1"/>
          </p:nvPr>
        </p:nvSpPr>
        <p:spPr/>
        <p:txBody>
          <a:bodyPr/>
          <a:lstStyle/>
          <a:p>
            <a:r>
              <a:rPr lang="en-GB" dirty="0" smtClean="0"/>
              <a:t>MA4102 – Data Mining and Neural Networks</a:t>
            </a:r>
            <a:endParaRPr lang="en-GB" dirty="0"/>
          </a:p>
        </p:txBody>
      </p:sp>
      <p:sp>
        <p:nvSpPr>
          <p:cNvPr id="6" name="TextBox 5"/>
          <p:cNvSpPr txBox="1"/>
          <p:nvPr/>
        </p:nvSpPr>
        <p:spPr>
          <a:xfrm>
            <a:off x="755576" y="5733256"/>
            <a:ext cx="3096344" cy="923330"/>
          </a:xfrm>
          <a:prstGeom prst="rect">
            <a:avLst/>
          </a:prstGeom>
          <a:noFill/>
        </p:spPr>
        <p:txBody>
          <a:bodyPr wrap="square" rtlCol="0">
            <a:spAutoFit/>
          </a:bodyPr>
          <a:lstStyle/>
          <a:p>
            <a:r>
              <a:rPr lang="en-GB" b="1" dirty="0" smtClean="0"/>
              <a:t>Nathan Ifill</a:t>
            </a:r>
          </a:p>
          <a:p>
            <a:r>
              <a:rPr lang="en-GB" dirty="0" smtClean="0"/>
              <a:t>ngi1@le.ac.uk</a:t>
            </a:r>
          </a:p>
          <a:p>
            <a:r>
              <a:rPr lang="en-GB" dirty="0" smtClean="0"/>
              <a:t>University of Leicester</a:t>
            </a:r>
            <a:endParaRPr lang="en-GB" dirty="0"/>
          </a:p>
        </p:txBody>
      </p:sp>
      <p:sp>
        <p:nvSpPr>
          <p:cNvPr id="7" name="TextBox 6"/>
          <p:cNvSpPr txBox="1"/>
          <p:nvPr/>
        </p:nvSpPr>
        <p:spPr>
          <a:xfrm>
            <a:off x="5364088" y="6165304"/>
            <a:ext cx="3600400" cy="461665"/>
          </a:xfrm>
          <a:prstGeom prst="rect">
            <a:avLst/>
          </a:prstGeom>
          <a:noFill/>
        </p:spPr>
        <p:txBody>
          <a:bodyPr wrap="square" rtlCol="0">
            <a:spAutoFit/>
          </a:bodyPr>
          <a:lstStyle/>
          <a:p>
            <a:pPr algn="r"/>
            <a:r>
              <a:rPr lang="en-GB" sz="1200" dirty="0" smtClean="0"/>
              <a:t>Image source: </a:t>
            </a:r>
            <a:r>
              <a:rPr lang="en-GB" sz="1200" dirty="0" err="1" smtClean="0"/>
              <a:t>Antti</a:t>
            </a:r>
            <a:r>
              <a:rPr lang="en-GB" sz="1200" dirty="0" smtClean="0"/>
              <a:t> </a:t>
            </a:r>
            <a:r>
              <a:rPr lang="en-GB" sz="1200" dirty="0" err="1" smtClean="0"/>
              <a:t>Ajanki</a:t>
            </a:r>
            <a:r>
              <a:rPr lang="en-GB" sz="1200" dirty="0" smtClean="0"/>
              <a:t>, “Example of k-nearest </a:t>
            </a:r>
            <a:r>
              <a:rPr lang="en-GB" sz="1200" dirty="0" err="1" smtClean="0"/>
              <a:t>neighbor</a:t>
            </a:r>
            <a:r>
              <a:rPr lang="en-GB" sz="1200" dirty="0" smtClean="0"/>
              <a:t> classification”, 28 May 2007</a:t>
            </a:r>
            <a:endParaRPr lang="en-GB"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ppt_x</p:attrName>
                                        </p:attrNameLst>
                                      </p:cBhvr>
                                      <p:tavLst>
                                        <p:tav tm="0">
                                          <p:val>
                                            <p:strVal val="#ppt_x-.2"/>
                                          </p:val>
                                        </p:tav>
                                        <p:tav tm="100000">
                                          <p:val>
                                            <p:strVal val="#ppt_x"/>
                                          </p:val>
                                        </p:tav>
                                      </p:tavLst>
                                    </p:anim>
                                    <p:anim calcmode="lin" valueType="num">
                                      <p:cBhvr>
                                        <p:cTn id="11"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2" dur="2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CNN for data reduction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Outliers are points whose k nearest points are not of the same class.</a:t>
            </a:r>
          </a:p>
          <a:p>
            <a:r>
              <a:rPr lang="en-GB" i="1" dirty="0" smtClean="0"/>
              <a:t>X</a:t>
            </a:r>
            <a:r>
              <a:rPr lang="en-GB" dirty="0" smtClean="0"/>
              <a:t>={</a:t>
            </a:r>
            <a:r>
              <a:rPr lang="en-GB" i="1" dirty="0" smtClean="0"/>
              <a:t>x</a:t>
            </a:r>
            <a:r>
              <a:rPr lang="en-GB" baseline="-25000" dirty="0" smtClean="0"/>
              <a:t>1</a:t>
            </a:r>
            <a:r>
              <a:rPr lang="en-GB" dirty="0" smtClean="0"/>
              <a:t>, </a:t>
            </a:r>
            <a:r>
              <a:rPr lang="en-GB" i="1" dirty="0" smtClean="0"/>
              <a:t>x</a:t>
            </a:r>
            <a:r>
              <a:rPr lang="en-GB" baseline="-25000" dirty="0" smtClean="0"/>
              <a:t>2</a:t>
            </a:r>
            <a:r>
              <a:rPr lang="en-GB" dirty="0" smtClean="0"/>
              <a:t>,..., </a:t>
            </a:r>
            <a:r>
              <a:rPr lang="en-GB" i="1" dirty="0" err="1" smtClean="0"/>
              <a:t>x</a:t>
            </a:r>
            <a:r>
              <a:rPr lang="en-GB" i="1" baseline="-25000" dirty="0" err="1" smtClean="0"/>
              <a:t>n</a:t>
            </a:r>
            <a:r>
              <a:rPr lang="en-GB" dirty="0" smtClean="0"/>
              <a:t>} (without outliers)</a:t>
            </a:r>
          </a:p>
          <a:p>
            <a:r>
              <a:rPr lang="en-GB" dirty="0" smtClean="0"/>
              <a:t>P={x</a:t>
            </a:r>
            <a:r>
              <a:rPr lang="en-GB" baseline="-25000" dirty="0" smtClean="0"/>
              <a:t>1</a:t>
            </a:r>
            <a:r>
              <a:rPr lang="en-GB" dirty="0" smtClean="0"/>
              <a:t>} </a:t>
            </a:r>
          </a:p>
          <a:p>
            <a:r>
              <a:rPr lang="en-GB" dirty="0" smtClean="0"/>
              <a:t>We scan all elements of X and move individual elements to P if their nearest prototype (their nearest element from P) has a different class label.</a:t>
            </a:r>
          </a:p>
          <a:p>
            <a:r>
              <a:rPr lang="en-GB" dirty="0" smtClean="0"/>
              <a:t>Repeat until no more new prototypes are found.</a:t>
            </a:r>
          </a:p>
          <a:p>
            <a:r>
              <a:rPr lang="en-GB" dirty="0" smtClean="0"/>
              <a:t>Absorbed points are the points which are not prototypes.</a:t>
            </a:r>
          </a:p>
          <a:p>
            <a:endParaRPr lang="en-GB" dirty="0" smtClean="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CNN for data reduction</a:t>
            </a:r>
            <a:endParaRPr lang="en-GB" dirty="0"/>
          </a:p>
        </p:txBody>
      </p:sp>
      <p:sp>
        <p:nvSpPr>
          <p:cNvPr id="3" name="Content Placeholder 2"/>
          <p:cNvSpPr>
            <a:spLocks noGrp="1"/>
          </p:cNvSpPr>
          <p:nvPr>
            <p:ph idx="1"/>
          </p:nvPr>
        </p:nvSpPr>
        <p:spPr/>
        <p:txBody>
          <a:bodyPr/>
          <a:lstStyle/>
          <a:p>
            <a:r>
              <a:rPr lang="en-GB" dirty="0" smtClean="0"/>
              <a:t>In the applet:</a:t>
            </a:r>
          </a:p>
          <a:p>
            <a:pPr lvl="1"/>
            <a:r>
              <a:rPr lang="en-GB" dirty="0" smtClean="0"/>
              <a:t>Prototypes are denoted with squares.</a:t>
            </a:r>
          </a:p>
          <a:p>
            <a:pPr lvl="1"/>
            <a:r>
              <a:rPr lang="en-GB" dirty="0" smtClean="0"/>
              <a:t>Outliers are denoted with crosses.</a:t>
            </a:r>
          </a:p>
          <a:p>
            <a:pPr lvl="1"/>
            <a:r>
              <a:rPr lang="en-GB" dirty="0" smtClean="0"/>
              <a:t>Absorbed points are denoted with empty circles.</a:t>
            </a:r>
          </a:p>
          <a:p>
            <a:pPr lvl="1"/>
            <a:endParaRPr lang="en-GB" dirty="0" smtClean="0"/>
          </a:p>
          <a:p>
            <a:r>
              <a:rPr lang="en-GB" dirty="0" smtClean="0"/>
              <a:t>Absorbed points and outliers are not used for classification, any maps that are created or any type of testing.</a:t>
            </a:r>
            <a:endParaRPr lang="en-GB"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pic>
        <p:nvPicPr>
          <p:cNvPr id="4" name="Content Placeholder 3"/>
          <p:cNvPicPr>
            <a:picLocks noGrp="1"/>
          </p:cNvPicPr>
          <p:nvPr>
            <p:ph idx="1"/>
          </p:nvPr>
        </p:nvPicPr>
        <p:blipFill>
          <a:blip r:embed="rId3" cstate="print"/>
          <a:srcRect l="490" t="12234" r="62253" b="36525"/>
          <a:stretch>
            <a:fillRect/>
          </a:stretch>
        </p:blipFill>
        <p:spPr bwMode="auto">
          <a:xfrm>
            <a:off x="2051720" y="1774825"/>
            <a:ext cx="5107721" cy="4390479"/>
          </a:xfrm>
          <a:prstGeom prst="rect">
            <a:avLst/>
          </a:prstGeom>
          <a:noFill/>
          <a:ln w="9525">
            <a:noFill/>
            <a:miter lim="800000"/>
            <a:headEnd/>
            <a:tailEnd/>
          </a:ln>
        </p:spPr>
      </p:pic>
      <p:pic>
        <p:nvPicPr>
          <p:cNvPr id="5" name="Picture 4"/>
          <p:cNvPicPr/>
          <p:nvPr/>
        </p:nvPicPr>
        <p:blipFill>
          <a:blip r:embed="rId4" cstate="print"/>
          <a:srcRect l="708" t="12245" r="62087" b="36723"/>
          <a:stretch>
            <a:fillRect/>
          </a:stretch>
        </p:blipFill>
        <p:spPr bwMode="auto">
          <a:xfrm>
            <a:off x="2070000" y="1772816"/>
            <a:ext cx="5112568" cy="43924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Content Placeholder 3"/>
          <p:cNvSpPr>
            <a:spLocks noGrp="1"/>
          </p:cNvSpPr>
          <p:nvPr>
            <p:ph idx="1"/>
          </p:nvPr>
        </p:nvSpPr>
        <p:spPr/>
        <p:txBody>
          <a:bodyPr>
            <a:normAutofit/>
          </a:bodyPr>
          <a:lstStyle/>
          <a:p>
            <a:r>
              <a:rPr lang="en-GB" dirty="0" smtClean="0"/>
              <a:t>The k-nearest neighbour algorithm classifies objects based on a majority vote of the k nearest training examples.</a:t>
            </a:r>
          </a:p>
          <a:p>
            <a:r>
              <a:rPr lang="en-GB" dirty="0" smtClean="0"/>
              <a:t>We assign the class label which is the most frequent amongst the k training examples which are nearest or most similar to our previously unseen instance.</a:t>
            </a:r>
            <a:endParaRPr lang="en-GB"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Content Placeholder 3"/>
          <p:cNvSpPr>
            <a:spLocks noGrp="1"/>
          </p:cNvSpPr>
          <p:nvPr>
            <p:ph idx="1"/>
          </p:nvPr>
        </p:nvSpPr>
        <p:spPr/>
        <p:txBody>
          <a:bodyPr>
            <a:normAutofit/>
          </a:bodyPr>
          <a:lstStyle/>
          <a:p>
            <a:r>
              <a:rPr lang="en-GB" dirty="0" smtClean="0"/>
              <a:t>CNN reduces the amount of data necessary for classification.</a:t>
            </a:r>
          </a:p>
          <a:p>
            <a:r>
              <a:rPr lang="en-GB" dirty="0" smtClean="0"/>
              <a:t>Points are labelled as either prototypes, outliers or absorbed points.</a:t>
            </a:r>
          </a:p>
          <a:p>
            <a:r>
              <a:rPr lang="en-GB" dirty="0" smtClean="0"/>
              <a:t>Absorbed points and outliers are then no longer used in classification tasks, validation tests or maps of the data set.</a:t>
            </a:r>
            <a:endParaRPr lang="en-GB"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85000" lnSpcReduction="20000"/>
          </a:bodyPr>
          <a:lstStyle/>
          <a:p>
            <a:r>
              <a:rPr lang="en-GB" sz="2000" dirty="0" smtClean="0"/>
              <a:t>Adam McMaster, et al, 2011, </a:t>
            </a:r>
            <a:r>
              <a:rPr lang="en-GB" sz="2000" i="1" dirty="0" smtClean="0"/>
              <a:t>Wikipedia-k-Nearest-</a:t>
            </a:r>
            <a:r>
              <a:rPr lang="en-GB" sz="2000" i="1" dirty="0" err="1" smtClean="0"/>
              <a:t>Neighbor</a:t>
            </a:r>
            <a:r>
              <a:rPr lang="en-GB" sz="2000" i="1" dirty="0" smtClean="0"/>
              <a:t>-Algorithm.</a:t>
            </a:r>
            <a:r>
              <a:rPr lang="en-GB" sz="2000" dirty="0" smtClean="0"/>
              <a:t> [</a:t>
            </a:r>
            <a:r>
              <a:rPr lang="en-GB" sz="2000" dirty="0" err="1" smtClean="0"/>
              <a:t>pdf</a:t>
            </a:r>
            <a:r>
              <a:rPr lang="en-GB" sz="2000" dirty="0" smtClean="0"/>
              <a:t>] Available at: </a:t>
            </a:r>
            <a:r>
              <a:rPr lang="en-GB" sz="2000" dirty="0" smtClean="0">
                <a:hlinkClick r:id="rId3"/>
              </a:rPr>
              <a:t>http://www.saylor.org/site/wp-content/uploads/2011/02/Wikipedia-k-Nearest-Neighbor-Algorithm.pdf</a:t>
            </a:r>
            <a:r>
              <a:rPr lang="en-GB" sz="2000" dirty="0" smtClean="0"/>
              <a:t> [Accessed 12 Feb 2012]</a:t>
            </a:r>
          </a:p>
          <a:p>
            <a:r>
              <a:rPr lang="en-GB" sz="2000" dirty="0" smtClean="0"/>
              <a:t>E.M. Mirkes, University </a:t>
            </a:r>
            <a:r>
              <a:rPr lang="en-GB" sz="2000" dirty="0" smtClean="0"/>
              <a:t>of Leicester, 2011, </a:t>
            </a:r>
            <a:r>
              <a:rPr lang="en-GB" sz="2000" i="1" dirty="0" err="1" smtClean="0"/>
              <a:t>kNN</a:t>
            </a:r>
            <a:r>
              <a:rPr lang="en-GB" sz="2000" i="1" dirty="0" smtClean="0"/>
              <a:t> and Potential Energy </a:t>
            </a:r>
            <a:r>
              <a:rPr lang="en-GB" sz="2000" dirty="0" smtClean="0"/>
              <a:t>[online] Available at: &lt;</a:t>
            </a:r>
            <a:r>
              <a:rPr lang="en-GB" sz="2000" dirty="0" smtClean="0">
                <a:hlinkClick r:id="rId4"/>
              </a:rPr>
              <a:t>http://www.math.le.ac.uk/people/ag153/homepage/KNN/KNN3.html</a:t>
            </a:r>
            <a:r>
              <a:rPr lang="en-GB" sz="2000" dirty="0" smtClean="0"/>
              <a:t>&gt; [Accessed 2 Feb 2012]</a:t>
            </a:r>
          </a:p>
          <a:p>
            <a:r>
              <a:rPr lang="en-GB" sz="2000" dirty="0" err="1" smtClean="0"/>
              <a:t>Antal</a:t>
            </a:r>
            <a:r>
              <a:rPr lang="en-GB" sz="2000" dirty="0" smtClean="0"/>
              <a:t> van den Bosch, 2007, </a:t>
            </a:r>
            <a:r>
              <a:rPr lang="en-GB" sz="2000" i="1" dirty="0" smtClean="0"/>
              <a:t>K-nearest </a:t>
            </a:r>
            <a:r>
              <a:rPr lang="en-GB" sz="2000" i="1" dirty="0" err="1" smtClean="0"/>
              <a:t>neighbor</a:t>
            </a:r>
            <a:r>
              <a:rPr lang="en-GB" sz="2000" i="1" dirty="0" smtClean="0"/>
              <a:t> classification </a:t>
            </a:r>
            <a:r>
              <a:rPr lang="en-GB" sz="2000" dirty="0" smtClean="0"/>
              <a:t>[video online] Available at: </a:t>
            </a:r>
            <a:r>
              <a:rPr lang="en-GB" sz="2000" dirty="0" smtClean="0">
                <a:hlinkClick r:id="rId5"/>
              </a:rPr>
              <a:t>http://videolectures.net/aaai07_bosch_knnc/</a:t>
            </a:r>
            <a:r>
              <a:rPr lang="en-GB" sz="2000" dirty="0" smtClean="0"/>
              <a:t> [Accessed 10 Feb 2012]</a:t>
            </a:r>
          </a:p>
          <a:p>
            <a:r>
              <a:rPr lang="en-GB" sz="2000" dirty="0" smtClean="0"/>
              <a:t>David Claus, 2004, </a:t>
            </a:r>
            <a:r>
              <a:rPr lang="en-GB" sz="2000" i="1" dirty="0" smtClean="0"/>
              <a:t>Nearest Neighbour Condensing and Editing </a:t>
            </a:r>
            <a:r>
              <a:rPr lang="en-GB" sz="2000" dirty="0" smtClean="0"/>
              <a:t>[</a:t>
            </a:r>
            <a:r>
              <a:rPr lang="en-GB" sz="2000" dirty="0" err="1" smtClean="0"/>
              <a:t>ppt</a:t>
            </a:r>
            <a:r>
              <a:rPr lang="en-GB" sz="2000" dirty="0" smtClean="0"/>
              <a:t>] Available at: </a:t>
            </a:r>
            <a:r>
              <a:rPr lang="en-GB" sz="2000" dirty="0" smtClean="0">
                <a:hlinkClick r:id="rId6"/>
              </a:rPr>
              <a:t>www.robots.ox.ac.uk/~dclaus/cameraloc/samples/nearestneighbour.ppt</a:t>
            </a:r>
            <a:r>
              <a:rPr lang="en-GB" sz="2000" dirty="0" smtClean="0"/>
              <a:t> [Accessed 12 Feb 2012]</a:t>
            </a:r>
          </a:p>
          <a:p>
            <a:r>
              <a:rPr lang="en-GB" sz="2000" dirty="0" err="1" smtClean="0"/>
              <a:t>mathematicalmonk</a:t>
            </a:r>
            <a:r>
              <a:rPr lang="en-GB" sz="2000" dirty="0" smtClean="0"/>
              <a:t>, 2011, </a:t>
            </a:r>
            <a:r>
              <a:rPr lang="en-GB" sz="2000" i="1" dirty="0" smtClean="0"/>
              <a:t>(ML 1.6) k-Nearest </a:t>
            </a:r>
            <a:r>
              <a:rPr lang="en-GB" sz="2000" i="1" dirty="0" err="1" smtClean="0"/>
              <a:t>Neighbor</a:t>
            </a:r>
            <a:r>
              <a:rPr lang="en-GB" sz="2000" i="1" dirty="0" smtClean="0"/>
              <a:t> classification algorithm </a:t>
            </a:r>
            <a:r>
              <a:rPr lang="en-GB" sz="2000" dirty="0" smtClean="0"/>
              <a:t>[video online] Available at: </a:t>
            </a:r>
            <a:r>
              <a:rPr lang="en-GB" sz="2000" dirty="0" smtClean="0">
                <a:hlinkClick r:id="rId7"/>
              </a:rPr>
              <a:t>http://www.youtube.com/watch?v=4ObVzTuFivY</a:t>
            </a:r>
            <a:r>
              <a:rPr lang="en-GB" sz="2000" dirty="0" smtClean="0"/>
              <a:t> [Accessed 10 Feb 2012]</a:t>
            </a:r>
          </a:p>
          <a:p>
            <a:r>
              <a:rPr lang="en-GB" sz="2000" dirty="0" err="1" smtClean="0"/>
              <a:t>László</a:t>
            </a:r>
            <a:r>
              <a:rPr lang="en-GB" sz="2000" dirty="0" smtClean="0"/>
              <a:t> </a:t>
            </a:r>
            <a:r>
              <a:rPr lang="en-GB" sz="2000" dirty="0" err="1" smtClean="0"/>
              <a:t>Kozma</a:t>
            </a:r>
            <a:r>
              <a:rPr lang="en-GB" sz="2000" dirty="0" smtClean="0"/>
              <a:t>, 2008, </a:t>
            </a:r>
            <a:r>
              <a:rPr lang="en-GB" sz="2000" i="1" dirty="0" smtClean="0"/>
              <a:t>k Nearest </a:t>
            </a:r>
            <a:r>
              <a:rPr lang="en-GB" sz="2000" i="1" dirty="0" err="1" smtClean="0"/>
              <a:t>Neighbors</a:t>
            </a:r>
            <a:r>
              <a:rPr lang="en-GB" sz="2000" i="1" dirty="0" smtClean="0"/>
              <a:t> algorithm (</a:t>
            </a:r>
            <a:r>
              <a:rPr lang="en-GB" sz="2000" i="1" dirty="0" err="1" smtClean="0"/>
              <a:t>kNN</a:t>
            </a:r>
            <a:r>
              <a:rPr lang="en-GB" sz="2000" i="1" dirty="0" smtClean="0"/>
              <a:t>) </a:t>
            </a:r>
            <a:r>
              <a:rPr lang="en-GB" sz="2000" dirty="0" smtClean="0"/>
              <a:t>[</a:t>
            </a:r>
            <a:r>
              <a:rPr lang="en-GB" sz="2000" dirty="0" err="1" smtClean="0"/>
              <a:t>pdf</a:t>
            </a:r>
            <a:r>
              <a:rPr lang="en-GB" sz="2000" dirty="0" smtClean="0"/>
              <a:t>] Available at: </a:t>
            </a:r>
            <a:r>
              <a:rPr lang="en-GB" sz="2000" i="1" dirty="0" smtClean="0">
                <a:hlinkClick r:id="rId8"/>
              </a:rPr>
              <a:t>http</a:t>
            </a:r>
            <a:r>
              <a:rPr lang="en-GB" sz="2000" dirty="0" smtClean="0">
                <a:hlinkClick r:id="rId8"/>
              </a:rPr>
              <a:t>://www.lkozma.net/knn2.pdf</a:t>
            </a:r>
            <a:r>
              <a:rPr lang="en-GB" sz="2000" dirty="0" smtClean="0"/>
              <a:t> [Accessed 12 Feb 2012]</a:t>
            </a:r>
          </a:p>
          <a:p>
            <a:r>
              <a:rPr lang="en-GB" sz="2000" dirty="0" smtClean="0"/>
              <a:t>Ola </a:t>
            </a:r>
            <a:r>
              <a:rPr lang="en-GB" sz="2000" dirty="0" err="1" smtClean="0"/>
              <a:t>Söder</a:t>
            </a:r>
            <a:r>
              <a:rPr lang="en-GB" sz="2000" dirty="0" smtClean="0"/>
              <a:t>, 2008, </a:t>
            </a:r>
            <a:r>
              <a:rPr lang="en-GB" sz="2000" i="1" dirty="0" err="1" smtClean="0"/>
              <a:t>kNN</a:t>
            </a:r>
            <a:r>
              <a:rPr lang="en-GB" sz="2000" i="1" dirty="0" smtClean="0"/>
              <a:t> classifiers 1. What is a </a:t>
            </a:r>
            <a:r>
              <a:rPr lang="en-GB" sz="2000" i="1" dirty="0" err="1" smtClean="0"/>
              <a:t>kNN</a:t>
            </a:r>
            <a:r>
              <a:rPr lang="en-GB" sz="2000" i="1" dirty="0" smtClean="0"/>
              <a:t> classifier? </a:t>
            </a:r>
            <a:r>
              <a:rPr lang="en-GB" sz="2000" dirty="0" smtClean="0"/>
              <a:t>[online] Available at: &lt; </a:t>
            </a:r>
            <a:r>
              <a:rPr lang="en-GB" sz="2000" dirty="0" smtClean="0">
                <a:hlinkClick r:id="rId9"/>
              </a:rPr>
              <a:t>http://www.fon.hum.uva.nl/praat/manual/kNN_classifiers_1__What_is_a_kNN_classifier_.html </a:t>
            </a:r>
            <a:r>
              <a:rPr lang="en-GB" sz="2000" dirty="0" smtClean="0"/>
              <a:t>&gt; [Accessed 12 Feb 2012]</a:t>
            </a:r>
            <a:endParaRPr lang="en-GB" sz="2000" i="1" dirty="0" smtClean="0"/>
          </a:p>
          <a:p>
            <a:pPr>
              <a:buNone/>
            </a:pPr>
            <a:endParaRPr lang="en-GB"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kNN</a:t>
            </a:r>
            <a:r>
              <a:rPr lang="en-GB" dirty="0" smtClean="0"/>
              <a:t> algorithm</a:t>
            </a:r>
            <a:endParaRPr lang="en-GB" dirty="0"/>
          </a:p>
        </p:txBody>
      </p:sp>
      <p:sp>
        <p:nvSpPr>
          <p:cNvPr id="3" name="Text Placeholder 2"/>
          <p:cNvSpPr>
            <a:spLocks noGrp="1"/>
          </p:cNvSpPr>
          <p:nvPr>
            <p:ph type="body" idx="1"/>
          </p:nvPr>
        </p:nvSpPr>
        <p:spPr/>
        <p:txBody>
          <a:bodyPr/>
          <a:lstStyle/>
          <a:p>
            <a:r>
              <a:rPr lang="en-GB" dirty="0" smtClean="0"/>
              <a:t>k-nearest neighbour algorithm</a:t>
            </a:r>
            <a:endParaRPr lang="en-GB"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pic>
        <p:nvPicPr>
          <p:cNvPr id="4" name="Content Placeholder 3"/>
          <p:cNvPicPr>
            <a:picLocks noGrp="1"/>
          </p:cNvPicPr>
          <p:nvPr>
            <p:ph idx="1"/>
          </p:nvPr>
        </p:nvPicPr>
        <p:blipFill>
          <a:blip r:embed="rId3" cstate="print"/>
          <a:srcRect l="656" t="12234" r="62577" b="36525"/>
          <a:stretch>
            <a:fillRect/>
          </a:stretch>
        </p:blipFill>
        <p:spPr bwMode="auto">
          <a:xfrm>
            <a:off x="2051720" y="1774825"/>
            <a:ext cx="5040560" cy="4390479"/>
          </a:xfrm>
          <a:prstGeom prst="rect">
            <a:avLst/>
          </a:prstGeom>
          <a:noFill/>
          <a:ln w="9525">
            <a:noFill/>
            <a:miter lim="800000"/>
            <a:headEnd/>
            <a:tailEnd/>
          </a:ln>
        </p:spPr>
      </p:pic>
      <p:sp>
        <p:nvSpPr>
          <p:cNvPr id="5" name="Oval 4"/>
          <p:cNvSpPr/>
          <p:nvPr/>
        </p:nvSpPr>
        <p:spPr>
          <a:xfrm>
            <a:off x="4355976"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923928" y="3645024"/>
            <a:ext cx="864096" cy="864096"/>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accel="50000" decel="50000" autoRev="1" fill="hold" nodeType="clickEffect">
                                  <p:stCondLst>
                                    <p:cond delay="0"/>
                                  </p:stCondLst>
                                  <p:childTnLst>
                                    <p:animClr clrSpc="rgb">
                                      <p:cBhvr>
                                        <p:cTn id="11" dur="5000" fill="hold"/>
                                        <p:tgtEl>
                                          <p:spTgt spid="5"/>
                                        </p:tgtEl>
                                        <p:attrNameLst>
                                          <p:attrName>fillcolor</p:attrName>
                                        </p:attrNameLst>
                                      </p:cBhvr>
                                      <p:to>
                                        <a:srgbClr val="6666FF"/>
                                      </p:to>
                                    </p:animClr>
                                    <p:set>
                                      <p:cBhvr>
                                        <p:cTn id="12" dur="5000" fill="hold"/>
                                        <p:tgtEl>
                                          <p:spTgt spid="5"/>
                                        </p:tgtEl>
                                        <p:attrNameLst>
                                          <p:attrName>fill.type</p:attrName>
                                        </p:attrNameLst>
                                      </p:cBhvr>
                                      <p:to>
                                        <p:strVal val="solid"/>
                                      </p:to>
                                    </p:set>
                                    <p:set>
                                      <p:cBhvr>
                                        <p:cTn id="13" dur="5000" fill="hold"/>
                                        <p:tgtEl>
                                          <p:spTgt spid="5"/>
                                        </p:tgtEl>
                                        <p:attrNameLst>
                                          <p:attrName>fill.on</p:attrName>
                                        </p:attrNameLst>
                                      </p:cBhvr>
                                      <p:to>
                                        <p:strVal val="true"/>
                                      </p:to>
                                    </p:set>
                                  </p:childTnLst>
                                </p:cTn>
                              </p:par>
                              <p:par>
                                <p:cTn id="14" presetID="7" presetClass="emph" presetSubtype="2" accel="50000" decel="50000" autoRev="1" fill="hold" nodeType="withEffect">
                                  <p:stCondLst>
                                    <p:cond delay="0"/>
                                  </p:stCondLst>
                                  <p:childTnLst>
                                    <p:animClr clrSpc="rgb">
                                      <p:cBhvr>
                                        <p:cTn id="15" dur="5000" fill="hold"/>
                                        <p:tgtEl>
                                          <p:spTgt spid="5"/>
                                        </p:tgtEl>
                                        <p:attrNameLst>
                                          <p:attrName>stroke.color</p:attrName>
                                        </p:attrNameLst>
                                      </p:cBhvr>
                                      <p:to>
                                        <a:srgbClr val="0033CC"/>
                                      </p:to>
                                    </p:animClr>
                                    <p:set>
                                      <p:cBhvr>
                                        <p:cTn id="16" dur="5000" fill="hold"/>
                                        <p:tgtEl>
                                          <p:spTgt spid="5"/>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accel="50000" decel="50000" fill="hold" grpId="1" nodeType="clickEffect">
                                  <p:stCondLst>
                                    <p:cond delay="0"/>
                                  </p:stCondLst>
                                  <p:iterate type="lt">
                                    <p:tmPct val="0"/>
                                  </p:iterate>
                                  <p:childTnLst>
                                    <p:animScale>
                                      <p:cBhvr>
                                        <p:cTn id="28" dur="2000" fill="hold"/>
                                        <p:tgtEl>
                                          <p:spTgt spid="6"/>
                                        </p:tgtEl>
                                      </p:cBhvr>
                                      <p:by x="188000" y="18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Disadvantages</a:t>
            </a:r>
            <a:endParaRPr lang="en-GB" dirty="0"/>
          </a:p>
        </p:txBody>
      </p:sp>
      <p:sp>
        <p:nvSpPr>
          <p:cNvPr id="3" name="Content Placeholder 2"/>
          <p:cNvSpPr>
            <a:spLocks noGrp="1"/>
          </p:cNvSpPr>
          <p:nvPr>
            <p:ph idx="1"/>
          </p:nvPr>
        </p:nvSpPr>
        <p:spPr/>
        <p:txBody>
          <a:bodyPr/>
          <a:lstStyle/>
          <a:p>
            <a:r>
              <a:rPr lang="en-GB" dirty="0" smtClean="0"/>
              <a:t>Classes with more frequent examples dominate predictions of unknown instances.</a:t>
            </a:r>
          </a:p>
          <a:p>
            <a:r>
              <a:rPr lang="en-GB" dirty="0" smtClean="0"/>
              <a:t>Assigning weights helps to remove this problem.</a:t>
            </a:r>
          </a:p>
          <a:p>
            <a:r>
              <a:rPr lang="en-GB" dirty="0" smtClean="0"/>
              <a:t>The algorithm can be computationally intensive depending on the size of the training set.</a:t>
            </a:r>
            <a:endParaRPr lang="en-GB"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k</a:t>
            </a:r>
            <a:endParaRPr lang="en-GB" dirty="0"/>
          </a:p>
        </p:txBody>
      </p:sp>
      <p:sp>
        <p:nvSpPr>
          <p:cNvPr id="3" name="Content Placeholder 2"/>
          <p:cNvSpPr>
            <a:spLocks noGrp="1"/>
          </p:cNvSpPr>
          <p:nvPr>
            <p:ph idx="1"/>
          </p:nvPr>
        </p:nvSpPr>
        <p:spPr/>
        <p:txBody>
          <a:bodyPr/>
          <a:lstStyle/>
          <a:p>
            <a:r>
              <a:rPr lang="en-GB" dirty="0" smtClean="0"/>
              <a:t>Both low and high values of k have their advantages.</a:t>
            </a:r>
          </a:p>
          <a:p>
            <a:r>
              <a:rPr lang="en-GB" dirty="0" smtClean="0"/>
              <a:t>The best value of k is dependent on the data.</a:t>
            </a:r>
          </a:p>
          <a:p>
            <a:r>
              <a:rPr lang="en-GB" dirty="0" smtClean="0"/>
              <a:t>Cross-validation can be used to compare </a:t>
            </a:r>
            <a:r>
              <a:rPr lang="en-GB" dirty="0" err="1" smtClean="0"/>
              <a:t>k’s</a:t>
            </a:r>
            <a:r>
              <a:rPr lang="en-GB" dirty="0" smtClean="0"/>
              <a:t>.</a:t>
            </a:r>
          </a:p>
          <a:p>
            <a:endParaRPr lang="en-GB"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Cross-validation</a:t>
            </a:r>
            <a:endParaRPr lang="en-GB" dirty="0"/>
          </a:p>
        </p:txBody>
      </p:sp>
      <p:pic>
        <p:nvPicPr>
          <p:cNvPr id="5" name="Picture 4"/>
          <p:cNvPicPr/>
          <p:nvPr/>
        </p:nvPicPr>
        <p:blipFill>
          <a:blip r:embed="rId3" cstate="print"/>
          <a:srcRect l="485" t="12234" r="62198" b="36097"/>
          <a:stretch>
            <a:fillRect/>
          </a:stretch>
        </p:blipFill>
        <p:spPr bwMode="auto">
          <a:xfrm>
            <a:off x="2051720" y="1772816"/>
            <a:ext cx="5104800" cy="4392000"/>
          </a:xfrm>
          <a:prstGeom prst="rect">
            <a:avLst/>
          </a:prstGeom>
          <a:noFill/>
          <a:ln w="9525">
            <a:noFill/>
            <a:miter lim="800000"/>
            <a:headEnd/>
            <a:tailEnd/>
          </a:ln>
        </p:spPr>
      </p:pic>
      <p:pic>
        <p:nvPicPr>
          <p:cNvPr id="4" name="Content Placeholder 3"/>
          <p:cNvPicPr>
            <a:picLocks noGrp="1"/>
          </p:cNvPicPr>
          <p:nvPr>
            <p:ph idx="1"/>
          </p:nvPr>
        </p:nvPicPr>
        <p:blipFill>
          <a:blip r:embed="rId4" cstate="print"/>
          <a:srcRect l="466" t="11979" r="62553" b="36482"/>
          <a:stretch>
            <a:fillRect/>
          </a:stretch>
        </p:blipFill>
        <p:spPr bwMode="auto">
          <a:xfrm>
            <a:off x="2051720" y="1756800"/>
            <a:ext cx="5040560" cy="439047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effect of noise on </a:t>
            </a:r>
            <a:r>
              <a:rPr lang="en-GB" dirty="0" err="1" smtClean="0"/>
              <a:t>kNN</a:t>
            </a:r>
            <a:endParaRPr lang="en-GB" dirty="0"/>
          </a:p>
        </p:txBody>
      </p:sp>
      <p:pic>
        <p:nvPicPr>
          <p:cNvPr id="4" name="Content Placeholder 3"/>
          <p:cNvPicPr>
            <a:picLocks noGrp="1"/>
          </p:cNvPicPr>
          <p:nvPr>
            <p:ph idx="1"/>
          </p:nvPr>
        </p:nvPicPr>
        <p:blipFill>
          <a:blip r:embed="rId3" cstate="print"/>
          <a:srcRect l="466" t="11979" r="62553" b="36482"/>
          <a:stretch>
            <a:fillRect/>
          </a:stretch>
        </p:blipFill>
        <p:spPr bwMode="auto">
          <a:xfrm>
            <a:off x="1916563" y="1746000"/>
            <a:ext cx="5310874" cy="4625975"/>
          </a:xfrm>
          <a:prstGeom prst="rect">
            <a:avLst/>
          </a:prstGeom>
          <a:noFill/>
          <a:ln w="9525">
            <a:noFill/>
            <a:miter lim="800000"/>
            <a:headEnd/>
            <a:tailEnd/>
          </a:ln>
        </p:spPr>
      </p:pic>
      <p:sp>
        <p:nvSpPr>
          <p:cNvPr id="6" name="TextBox 5"/>
          <p:cNvSpPr txBox="1"/>
          <p:nvPr/>
        </p:nvSpPr>
        <p:spPr>
          <a:xfrm>
            <a:off x="7524328" y="1844824"/>
            <a:ext cx="1296144" cy="3139321"/>
          </a:xfrm>
          <a:prstGeom prst="rect">
            <a:avLst/>
          </a:prstGeom>
          <a:noFill/>
        </p:spPr>
        <p:txBody>
          <a:bodyPr wrap="square" rtlCol="0">
            <a:spAutoFit/>
          </a:bodyPr>
          <a:lstStyle/>
          <a:p>
            <a:r>
              <a:rPr lang="en-GB" dirty="0" smtClean="0"/>
              <a:t>Noise: 20</a:t>
            </a:r>
          </a:p>
          <a:p>
            <a:endParaRPr lang="en-GB" dirty="0" smtClean="0"/>
          </a:p>
          <a:p>
            <a:r>
              <a:rPr lang="en-GB" dirty="0" smtClean="0"/>
              <a:t>Noise: 30</a:t>
            </a:r>
          </a:p>
          <a:p>
            <a:endParaRPr lang="en-GB" dirty="0" smtClean="0"/>
          </a:p>
          <a:p>
            <a:r>
              <a:rPr lang="en-GB" dirty="0" smtClean="0"/>
              <a:t>Noise: 40</a:t>
            </a:r>
          </a:p>
          <a:p>
            <a:endParaRPr lang="en-GB" dirty="0" smtClean="0"/>
          </a:p>
          <a:p>
            <a:r>
              <a:rPr lang="en-GB" dirty="0" smtClean="0"/>
              <a:t>Noise: 50</a:t>
            </a:r>
          </a:p>
          <a:p>
            <a:endParaRPr lang="en-GB" dirty="0" smtClean="0"/>
          </a:p>
          <a:p>
            <a:r>
              <a:rPr lang="en-GB" dirty="0" smtClean="0"/>
              <a:t>Noise: 60</a:t>
            </a:r>
          </a:p>
          <a:p>
            <a:endParaRPr lang="en-GB" dirty="0" smtClean="0"/>
          </a:p>
          <a:p>
            <a:r>
              <a:rPr lang="en-GB" dirty="0" smtClean="0"/>
              <a:t>Noise: 70</a:t>
            </a:r>
          </a:p>
        </p:txBody>
      </p:sp>
      <p:pic>
        <p:nvPicPr>
          <p:cNvPr id="7" name="Picture 6"/>
          <p:cNvPicPr/>
          <p:nvPr/>
        </p:nvPicPr>
        <p:blipFill>
          <a:blip r:embed="rId4" cstate="print"/>
          <a:srcRect l="643" t="12234" r="62253" b="36339"/>
          <a:stretch>
            <a:fillRect/>
          </a:stretch>
        </p:blipFill>
        <p:spPr bwMode="auto">
          <a:xfrm>
            <a:off x="1979712" y="1844824"/>
            <a:ext cx="5256584" cy="4536504"/>
          </a:xfrm>
          <a:prstGeom prst="rect">
            <a:avLst/>
          </a:prstGeom>
          <a:noFill/>
          <a:ln w="9525">
            <a:noFill/>
            <a:miter lim="800000"/>
            <a:headEnd/>
            <a:tailEnd/>
          </a:ln>
        </p:spPr>
      </p:pic>
      <p:pic>
        <p:nvPicPr>
          <p:cNvPr id="8" name="Picture 7"/>
          <p:cNvPicPr/>
          <p:nvPr/>
        </p:nvPicPr>
        <p:blipFill>
          <a:blip r:embed="rId5" cstate="print"/>
          <a:srcRect l="503" t="12234" r="62253" b="36815"/>
          <a:stretch>
            <a:fillRect/>
          </a:stretch>
        </p:blipFill>
        <p:spPr bwMode="auto">
          <a:xfrm>
            <a:off x="1979712" y="1844824"/>
            <a:ext cx="5256584" cy="4536504"/>
          </a:xfrm>
          <a:prstGeom prst="rect">
            <a:avLst/>
          </a:prstGeom>
          <a:noFill/>
          <a:ln w="9525">
            <a:noFill/>
            <a:miter lim="800000"/>
            <a:headEnd/>
            <a:tailEnd/>
          </a:ln>
        </p:spPr>
      </p:pic>
      <p:pic>
        <p:nvPicPr>
          <p:cNvPr id="9" name="Picture 8"/>
          <p:cNvPicPr/>
          <p:nvPr/>
        </p:nvPicPr>
        <p:blipFill>
          <a:blip r:embed="rId6" cstate="print"/>
          <a:srcRect l="687" t="11968" r="62253" b="36373"/>
          <a:stretch>
            <a:fillRect/>
          </a:stretch>
        </p:blipFill>
        <p:spPr bwMode="auto">
          <a:xfrm>
            <a:off x="1979712" y="1844824"/>
            <a:ext cx="5256584" cy="4536504"/>
          </a:xfrm>
          <a:prstGeom prst="rect">
            <a:avLst/>
          </a:prstGeom>
          <a:noFill/>
          <a:ln w="9525">
            <a:noFill/>
            <a:miter lim="800000"/>
            <a:headEnd/>
            <a:tailEnd/>
          </a:ln>
        </p:spPr>
      </p:pic>
      <p:pic>
        <p:nvPicPr>
          <p:cNvPr id="10" name="Picture 9"/>
          <p:cNvPicPr/>
          <p:nvPr/>
        </p:nvPicPr>
        <p:blipFill>
          <a:blip r:embed="rId7" cstate="print"/>
          <a:srcRect l="460" t="12005" r="62253" b="36237"/>
          <a:stretch>
            <a:fillRect/>
          </a:stretch>
        </p:blipFill>
        <p:spPr bwMode="auto">
          <a:xfrm>
            <a:off x="1979712" y="1916832"/>
            <a:ext cx="5256584" cy="4464496"/>
          </a:xfrm>
          <a:prstGeom prst="rect">
            <a:avLst/>
          </a:prstGeom>
          <a:noFill/>
          <a:ln w="9525">
            <a:noFill/>
            <a:miter lim="800000"/>
            <a:headEnd/>
            <a:tailEnd/>
          </a:ln>
        </p:spPr>
      </p:pic>
      <p:pic>
        <p:nvPicPr>
          <p:cNvPr id="11" name="Picture 10"/>
          <p:cNvPicPr/>
          <p:nvPr/>
        </p:nvPicPr>
        <p:blipFill>
          <a:blip r:embed="rId8" cstate="print"/>
          <a:srcRect l="873" t="12234" r="62231" b="36559"/>
          <a:stretch>
            <a:fillRect/>
          </a:stretch>
        </p:blipFill>
        <p:spPr bwMode="auto">
          <a:xfrm>
            <a:off x="2051720" y="1969200"/>
            <a:ext cx="5184576" cy="43924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xit" presetSubtype="0" fill="hold" nodeType="withEffect">
                                  <p:stCondLst>
                                    <p:cond delay="0"/>
                                  </p:stCondLst>
                                  <p:childTnLst>
                                    <p:animEffect transition="out" filter="fade">
                                      <p:cBhvr>
                                        <p:cTn id="21" dur="1000"/>
                                        <p:tgtEl>
                                          <p:spTgt spid="6">
                                            <p:txEl>
                                              <p:pRg st="0" end="0"/>
                                            </p:txEl>
                                          </p:spTgt>
                                        </p:tgtEl>
                                      </p:cBhvr>
                                    </p:animEffect>
                                    <p:anim calcmode="lin" valueType="num">
                                      <p:cBhvr>
                                        <p:cTn id="22"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p:tgtEl>
                                          <p:spTgt spid="6">
                                            <p:txEl>
                                              <p:pRg st="0" end="0"/>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par>
                                <p:cTn id="30" presetID="42"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5" presetID="47" presetClass="exit" presetSubtype="0" fill="hold" nodeType="withEffect">
                                  <p:stCondLst>
                                    <p:cond delay="0"/>
                                  </p:stCondLst>
                                  <p:childTnLst>
                                    <p:animEffect transition="out" filter="fade">
                                      <p:cBhvr>
                                        <p:cTn id="36" dur="1000"/>
                                        <p:tgtEl>
                                          <p:spTgt spid="6">
                                            <p:txEl>
                                              <p:pRg st="2" end="2"/>
                                            </p:txEl>
                                          </p:spTgt>
                                        </p:tgtEl>
                                      </p:cBhvr>
                                    </p:animEffect>
                                    <p:anim calcmode="lin" valueType="num">
                                      <p:cBhvr>
                                        <p:cTn id="37" dur="1000"/>
                                        <p:tgtEl>
                                          <p:spTgt spid="6">
                                            <p:txEl>
                                              <p:pRg st="2" end="2"/>
                                            </p:txEl>
                                          </p:spTgt>
                                        </p:tgtEl>
                                        <p:attrNameLst>
                                          <p:attrName>ppt_x</p:attrName>
                                        </p:attrNameLst>
                                      </p:cBhvr>
                                      <p:tavLst>
                                        <p:tav tm="0">
                                          <p:val>
                                            <p:strVal val="ppt_x"/>
                                          </p:val>
                                        </p:tav>
                                        <p:tav tm="100000">
                                          <p:val>
                                            <p:strVal val="ppt_x"/>
                                          </p:val>
                                        </p:tav>
                                      </p:tavLst>
                                    </p:anim>
                                    <p:anim calcmode="lin" valueType="num">
                                      <p:cBhvr>
                                        <p:cTn id="38" dur="1000"/>
                                        <p:tgtEl>
                                          <p:spTgt spid="6">
                                            <p:txEl>
                                              <p:pRg st="2" end="2"/>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6">
                                            <p:txEl>
                                              <p:pRg st="2" end="2"/>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42" presetClass="entr" presetSubtype="0" fill="hold"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0" presetID="47" presetClass="exit" presetSubtype="0" fill="hold" nodeType="withEffect">
                                  <p:stCondLst>
                                    <p:cond delay="0"/>
                                  </p:stCondLst>
                                  <p:childTnLst>
                                    <p:animEffect transition="out" filter="fade">
                                      <p:cBhvr>
                                        <p:cTn id="51" dur="1000"/>
                                        <p:tgtEl>
                                          <p:spTgt spid="6">
                                            <p:txEl>
                                              <p:pRg st="4" end="4"/>
                                            </p:txEl>
                                          </p:spTgt>
                                        </p:tgtEl>
                                      </p:cBhvr>
                                    </p:animEffect>
                                    <p:anim calcmode="lin" valueType="num">
                                      <p:cBhvr>
                                        <p:cTn id="52" dur="1000"/>
                                        <p:tgtEl>
                                          <p:spTgt spid="6">
                                            <p:txEl>
                                              <p:pRg st="4" end="4"/>
                                            </p:txEl>
                                          </p:spTgt>
                                        </p:tgtEl>
                                        <p:attrNameLst>
                                          <p:attrName>ppt_x</p:attrName>
                                        </p:attrNameLst>
                                      </p:cBhvr>
                                      <p:tavLst>
                                        <p:tav tm="0">
                                          <p:val>
                                            <p:strVal val="ppt_x"/>
                                          </p:val>
                                        </p:tav>
                                        <p:tav tm="100000">
                                          <p:val>
                                            <p:strVal val="ppt_x"/>
                                          </p:val>
                                        </p:tav>
                                      </p:tavLst>
                                    </p:anim>
                                    <p:anim calcmode="lin" valueType="num">
                                      <p:cBhvr>
                                        <p:cTn id="53" dur="1000"/>
                                        <p:tgtEl>
                                          <p:spTgt spid="6">
                                            <p:txEl>
                                              <p:pRg st="4" end="4"/>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6">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childTnLst>
                                </p:cTn>
                              </p:par>
                              <p:par>
                                <p:cTn id="60" presetID="42" presetClass="entr" presetSubtype="0" fill="hold" nodeType="with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1000"/>
                                        <p:tgtEl>
                                          <p:spTgt spid="6">
                                            <p:txEl>
                                              <p:pRg st="8" end="8"/>
                                            </p:txEl>
                                          </p:spTgt>
                                        </p:tgtEl>
                                      </p:cBhvr>
                                    </p:animEffect>
                                    <p:anim calcmode="lin" valueType="num">
                                      <p:cBhvr>
                                        <p:cTn id="6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5" presetID="47" presetClass="exit" presetSubtype="0" fill="hold" nodeType="withEffect">
                                  <p:stCondLst>
                                    <p:cond delay="0"/>
                                  </p:stCondLst>
                                  <p:childTnLst>
                                    <p:animEffect transition="out" filter="fade">
                                      <p:cBhvr>
                                        <p:cTn id="66" dur="1000"/>
                                        <p:tgtEl>
                                          <p:spTgt spid="6">
                                            <p:txEl>
                                              <p:pRg st="6" end="6"/>
                                            </p:txEl>
                                          </p:spTgt>
                                        </p:tgtEl>
                                      </p:cBhvr>
                                    </p:animEffect>
                                    <p:anim calcmode="lin" valueType="num">
                                      <p:cBhvr>
                                        <p:cTn id="67" dur="1000"/>
                                        <p:tgtEl>
                                          <p:spTgt spid="6">
                                            <p:txEl>
                                              <p:pRg st="6" end="6"/>
                                            </p:txEl>
                                          </p:spTgt>
                                        </p:tgtEl>
                                        <p:attrNameLst>
                                          <p:attrName>ppt_x</p:attrName>
                                        </p:attrNameLst>
                                      </p:cBhvr>
                                      <p:tavLst>
                                        <p:tav tm="0">
                                          <p:val>
                                            <p:strVal val="ppt_x"/>
                                          </p:val>
                                        </p:tav>
                                        <p:tav tm="100000">
                                          <p:val>
                                            <p:strVal val="ppt_x"/>
                                          </p:val>
                                        </p:tav>
                                      </p:tavLst>
                                    </p:anim>
                                    <p:anim calcmode="lin" valueType="num">
                                      <p:cBhvr>
                                        <p:cTn id="68" dur="1000"/>
                                        <p:tgtEl>
                                          <p:spTgt spid="6">
                                            <p:txEl>
                                              <p:pRg st="6" end="6"/>
                                            </p:txEl>
                                          </p:spTgt>
                                        </p:tgtEl>
                                        <p:attrNameLst>
                                          <p:attrName>ppt_y</p:attrName>
                                        </p:attrNameLst>
                                      </p:cBhvr>
                                      <p:tavLst>
                                        <p:tav tm="0">
                                          <p:val>
                                            <p:strVal val="ppt_y"/>
                                          </p:val>
                                        </p:tav>
                                        <p:tav tm="100000">
                                          <p:val>
                                            <p:strVal val="ppt_y-.1"/>
                                          </p:val>
                                        </p:tav>
                                      </p:tavLst>
                                    </p:anim>
                                    <p:set>
                                      <p:cBhvr>
                                        <p:cTn id="69" dur="1" fill="hold">
                                          <p:stCondLst>
                                            <p:cond delay="999"/>
                                          </p:stCondLst>
                                        </p:cTn>
                                        <p:tgtEl>
                                          <p:spTgt spid="6">
                                            <p:txEl>
                                              <p:pRg st="6" end="6"/>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000"/>
                                        <p:tgtEl>
                                          <p:spTgt spid="11"/>
                                        </p:tgtEl>
                                      </p:cBhvr>
                                    </p:animEffect>
                                  </p:childTnLst>
                                </p:cTn>
                              </p:par>
                              <p:par>
                                <p:cTn id="75" presetID="42" presetClass="entr" presetSubtype="0" fill="hold" nodeType="with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80" presetID="47" presetClass="exit" presetSubtype="0" fill="hold" nodeType="withEffect">
                                  <p:stCondLst>
                                    <p:cond delay="0"/>
                                  </p:stCondLst>
                                  <p:childTnLst>
                                    <p:animEffect transition="out" filter="fade">
                                      <p:cBhvr>
                                        <p:cTn id="81" dur="1000"/>
                                        <p:tgtEl>
                                          <p:spTgt spid="6">
                                            <p:txEl>
                                              <p:pRg st="8" end="8"/>
                                            </p:txEl>
                                          </p:spTgt>
                                        </p:tgtEl>
                                      </p:cBhvr>
                                    </p:animEffect>
                                    <p:anim calcmode="lin" valueType="num">
                                      <p:cBhvr>
                                        <p:cTn id="82" dur="1000"/>
                                        <p:tgtEl>
                                          <p:spTgt spid="6">
                                            <p:txEl>
                                              <p:pRg st="8" end="8"/>
                                            </p:txEl>
                                          </p:spTgt>
                                        </p:tgtEl>
                                        <p:attrNameLst>
                                          <p:attrName>ppt_x</p:attrName>
                                        </p:attrNameLst>
                                      </p:cBhvr>
                                      <p:tavLst>
                                        <p:tav tm="0">
                                          <p:val>
                                            <p:strVal val="ppt_x"/>
                                          </p:val>
                                        </p:tav>
                                        <p:tav tm="100000">
                                          <p:val>
                                            <p:strVal val="ppt_x"/>
                                          </p:val>
                                        </p:tav>
                                      </p:tavLst>
                                    </p:anim>
                                    <p:anim calcmode="lin" valueType="num">
                                      <p:cBhvr>
                                        <p:cTn id="83" dur="1000"/>
                                        <p:tgtEl>
                                          <p:spTgt spid="6">
                                            <p:txEl>
                                              <p:pRg st="8" end="8"/>
                                            </p:txEl>
                                          </p:spTgt>
                                        </p:tgtEl>
                                        <p:attrNameLst>
                                          <p:attrName>ppt_y</p:attrName>
                                        </p:attrNameLst>
                                      </p:cBhvr>
                                      <p:tavLst>
                                        <p:tav tm="0">
                                          <p:val>
                                            <p:strVal val="ppt_y"/>
                                          </p:val>
                                        </p:tav>
                                        <p:tav tm="100000">
                                          <p:val>
                                            <p:strVal val="ppt_y-.1"/>
                                          </p:val>
                                        </p:tav>
                                      </p:tavLst>
                                    </p:anim>
                                    <p:set>
                                      <p:cBhvr>
                                        <p:cTn id="84" dur="1" fill="hold">
                                          <p:stCondLst>
                                            <p:cond delay="999"/>
                                          </p:stCondLst>
                                        </p:cTn>
                                        <p:tgtEl>
                                          <p:spTgt spid="6">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effect of noise on </a:t>
            </a:r>
            <a:r>
              <a:rPr lang="en-GB" dirty="0" err="1" smtClean="0"/>
              <a:t>kNN</a:t>
            </a:r>
            <a:endParaRPr lang="en-GB" dirty="0"/>
          </a:p>
        </p:txBody>
      </p:sp>
      <p:graphicFrame>
        <p:nvGraphicFramePr>
          <p:cNvPr id="4" name="Content Placeholder 3"/>
          <p:cNvGraphicFramePr>
            <a:graphicFrameLocks noGrp="1"/>
          </p:cNvGraphicFramePr>
          <p:nvPr>
            <p:ph idx="1"/>
          </p:nvPr>
        </p:nvGraphicFramePr>
        <p:xfrm>
          <a:off x="1619672" y="1844824"/>
          <a:ext cx="5868670" cy="1542288"/>
        </p:xfrm>
        <a:graphic>
          <a:graphicData uri="http://schemas.openxmlformats.org/drawingml/2006/table">
            <a:tbl>
              <a:tblPr/>
              <a:tblGrid>
                <a:gridCol w="1955800"/>
                <a:gridCol w="1956435"/>
                <a:gridCol w="1956435"/>
              </a:tblGrid>
              <a:tr h="0">
                <a:tc>
                  <a:txBody>
                    <a:bodyPr/>
                    <a:lstStyle/>
                    <a:p>
                      <a:pPr algn="ctr">
                        <a:lnSpc>
                          <a:spcPct val="115000"/>
                        </a:lnSpc>
                        <a:spcAft>
                          <a:spcPts val="0"/>
                        </a:spcAft>
                      </a:pPr>
                      <a:r>
                        <a:rPr lang="en-GB" sz="1100" b="1" dirty="0">
                          <a:solidFill>
                            <a:srgbClr val="FFFFFF"/>
                          </a:solidFill>
                          <a:latin typeface="Calibri"/>
                          <a:ea typeface="Calibri"/>
                          <a:cs typeface="Times New Roman"/>
                        </a:rPr>
                        <a:t>Number of points of random noise (for each colour)</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ctr">
                        <a:lnSpc>
                          <a:spcPct val="115000"/>
                        </a:lnSpc>
                        <a:spcAft>
                          <a:spcPts val="0"/>
                        </a:spcAft>
                      </a:pPr>
                      <a:r>
                        <a:rPr lang="en-GB" sz="1100" b="1">
                          <a:solidFill>
                            <a:srgbClr val="FFFFFF"/>
                          </a:solidFill>
                          <a:latin typeface="Calibri"/>
                          <a:ea typeface="Calibri"/>
                          <a:cs typeface="Times New Roman"/>
                        </a:rPr>
                        <a:t>Percentage of unsuccessfully tested red points</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ctr">
                        <a:lnSpc>
                          <a:spcPct val="115000"/>
                        </a:lnSpc>
                        <a:spcAft>
                          <a:spcPts val="0"/>
                        </a:spcAft>
                      </a:pPr>
                      <a:r>
                        <a:rPr lang="en-GB" sz="1100" b="1">
                          <a:solidFill>
                            <a:srgbClr val="FFFFFF"/>
                          </a:solidFill>
                          <a:latin typeface="Calibri"/>
                          <a:ea typeface="Calibri"/>
                          <a:cs typeface="Times New Roman"/>
                        </a:rPr>
                        <a:t>Percentage of unsuccessfully tested blue points</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r>
              <a:tr h="0">
                <a:tc>
                  <a:txBody>
                    <a:bodyPr/>
                    <a:lstStyle/>
                    <a:p>
                      <a:pPr algn="ctr">
                        <a:lnSpc>
                          <a:spcPct val="115000"/>
                        </a:lnSpc>
                        <a:spcAft>
                          <a:spcPts val="0"/>
                        </a:spcAft>
                      </a:pPr>
                      <a:r>
                        <a:rPr lang="en-GB" sz="1100" b="1" dirty="0">
                          <a:latin typeface="Calibri"/>
                          <a:ea typeface="Calibri"/>
                          <a:cs typeface="Times New Roman"/>
                        </a:rPr>
                        <a:t>20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Calibri"/>
                          <a:ea typeface="Calibri"/>
                          <a:cs typeface="Times New Roman"/>
                        </a:rPr>
                        <a:t>13%</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18%</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b="1" dirty="0">
                          <a:latin typeface="Calibri"/>
                          <a:ea typeface="Calibri"/>
                          <a:cs typeface="Times New Roman"/>
                        </a:rPr>
                        <a:t>30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27%</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24%</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b="1" dirty="0">
                          <a:latin typeface="Calibri"/>
                          <a:ea typeface="Calibri"/>
                          <a:cs typeface="Times New Roman"/>
                        </a:rPr>
                        <a:t>40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33%</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20%</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b="1" dirty="0">
                          <a:latin typeface="Calibri"/>
                          <a:ea typeface="Calibri"/>
                          <a:cs typeface="Times New Roman"/>
                        </a:rPr>
                        <a:t>50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30%</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24%</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b="1" dirty="0">
                          <a:latin typeface="Calibri"/>
                          <a:ea typeface="Calibri"/>
                          <a:cs typeface="Times New Roman"/>
                        </a:rPr>
                        <a:t>60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Calibri"/>
                          <a:ea typeface="Calibri"/>
                          <a:cs typeface="Times New Roman"/>
                        </a:rPr>
                        <a:t>30%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latin typeface="Calibri"/>
                          <a:ea typeface="Calibri"/>
                          <a:cs typeface="Times New Roman"/>
                        </a:rPr>
                        <a:t>26%</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b="1" dirty="0">
                          <a:latin typeface="Calibri"/>
                          <a:ea typeface="Calibri"/>
                          <a:cs typeface="Times New Roman"/>
                        </a:rPr>
                        <a:t>70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Calibri"/>
                          <a:ea typeface="Calibri"/>
                          <a:cs typeface="Times New Roman"/>
                        </a:rPr>
                        <a:t>35%</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Calibri"/>
                          <a:ea typeface="Calibri"/>
                          <a:cs typeface="Times New Roman"/>
                        </a:rPr>
                        <a:t>30%</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nvGraphicFramePr>
        <p:xfrm>
          <a:off x="899592" y="3933056"/>
          <a:ext cx="4176464"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 name="TextBox 11"/>
          <p:cNvSpPr txBox="1"/>
          <p:nvPr/>
        </p:nvSpPr>
        <p:spPr>
          <a:xfrm>
            <a:off x="5940152" y="3933056"/>
            <a:ext cx="2448272" cy="923330"/>
          </a:xfrm>
          <a:prstGeom prst="rect">
            <a:avLst/>
          </a:prstGeom>
          <a:noFill/>
        </p:spPr>
        <p:txBody>
          <a:bodyPr wrap="square" rtlCol="0">
            <a:spAutoFit/>
          </a:bodyPr>
          <a:lstStyle/>
          <a:p>
            <a:pPr algn="ctr"/>
            <a:r>
              <a:rPr lang="en-GB" b="1" dirty="0" smtClean="0"/>
              <a:t>Pearson product-moment correlation coefficient:</a:t>
            </a:r>
            <a:endParaRPr lang="en-GB" b="1" dirty="0"/>
          </a:p>
        </p:txBody>
      </p:sp>
      <p:sp>
        <p:nvSpPr>
          <p:cNvPr id="163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63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639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2120" y="5153372"/>
            <a:ext cx="2990850" cy="7239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396"/>
                                        </p:tgtEl>
                                        <p:attrNameLst>
                                          <p:attrName>style.visibility</p:attrName>
                                        </p:attrNameLst>
                                      </p:cBhvr>
                                      <p:to>
                                        <p:strVal val="visible"/>
                                      </p:to>
                                    </p:set>
                                    <p:animEffect transition="in" filter="fade">
                                      <p:cBhvr>
                                        <p:cTn id="21" dur="2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CNN for data reduction</a:t>
            </a:r>
            <a:endParaRPr lang="en-GB" dirty="0"/>
          </a:p>
        </p:txBody>
      </p:sp>
      <p:sp>
        <p:nvSpPr>
          <p:cNvPr id="3" name="Text Placeholder 2"/>
          <p:cNvSpPr>
            <a:spLocks noGrp="1"/>
          </p:cNvSpPr>
          <p:nvPr>
            <p:ph type="body" idx="1"/>
          </p:nvPr>
        </p:nvSpPr>
        <p:spPr/>
        <p:txBody>
          <a:bodyPr/>
          <a:lstStyle/>
          <a:p>
            <a:r>
              <a:rPr lang="en-GB" dirty="0" smtClean="0"/>
              <a:t>Condensed nearest neighbour data reduction method</a:t>
            </a:r>
            <a:endParaRPr lang="en-GB"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1657</TotalTime>
  <Words>2211</Words>
  <Application>Microsoft Office PowerPoint</Application>
  <PresentationFormat>On-screen Show (4:3)</PresentationFormat>
  <Paragraphs>163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kNN algorithm and CNN data reduction</vt:lpstr>
      <vt:lpstr>kNN algorithm</vt:lpstr>
      <vt:lpstr>Example</vt:lpstr>
      <vt:lpstr>Disadvantages</vt:lpstr>
      <vt:lpstr>Choosing k</vt:lpstr>
      <vt:lpstr>Cross-validation</vt:lpstr>
      <vt:lpstr>The effect of noise on kNN</vt:lpstr>
      <vt:lpstr>The effect of noise on kNN</vt:lpstr>
      <vt:lpstr>CNN for data reduction</vt:lpstr>
      <vt:lpstr>CNN for data reduction</vt:lpstr>
      <vt:lpstr>CNN for data reduction</vt:lpstr>
      <vt:lpstr>Example</vt:lpstr>
      <vt:lpstr>Summary</vt:lpstr>
      <vt:lpstr>Summary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dc:creator>
  <cp:lastModifiedBy>ag153</cp:lastModifiedBy>
  <cp:revision>182</cp:revision>
  <dcterms:created xsi:type="dcterms:W3CDTF">2012-02-04T23:09:14Z</dcterms:created>
  <dcterms:modified xsi:type="dcterms:W3CDTF">2012-04-17T13:56:03Z</dcterms:modified>
</cp:coreProperties>
</file>